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402" r:id="rId3"/>
    <p:sldId id="401" r:id="rId4"/>
    <p:sldId id="400" r:id="rId5"/>
    <p:sldId id="399" r:id="rId6"/>
    <p:sldId id="398" r:id="rId7"/>
    <p:sldId id="376" r:id="rId8"/>
    <p:sldId id="375" r:id="rId9"/>
    <p:sldId id="377" r:id="rId10"/>
    <p:sldId id="268" r:id="rId11"/>
    <p:sldId id="319" r:id="rId12"/>
    <p:sldId id="274" r:id="rId13"/>
    <p:sldId id="271" r:id="rId14"/>
    <p:sldId id="269" r:id="rId15"/>
    <p:sldId id="267" r:id="rId16"/>
    <p:sldId id="292" r:id="rId17"/>
    <p:sldId id="332" r:id="rId18"/>
    <p:sldId id="403" r:id="rId19"/>
    <p:sldId id="296" r:id="rId20"/>
    <p:sldId id="299" r:id="rId21"/>
    <p:sldId id="405" r:id="rId22"/>
    <p:sldId id="294" r:id="rId23"/>
    <p:sldId id="322" r:id="rId24"/>
    <p:sldId id="320" r:id="rId25"/>
    <p:sldId id="304" r:id="rId26"/>
    <p:sldId id="334" r:id="rId27"/>
    <p:sldId id="333" r:id="rId28"/>
    <p:sldId id="293" r:id="rId29"/>
    <p:sldId id="305" r:id="rId30"/>
    <p:sldId id="313" r:id="rId31"/>
    <p:sldId id="336" r:id="rId32"/>
    <p:sldId id="298" r:id="rId33"/>
    <p:sldId id="321" r:id="rId34"/>
    <p:sldId id="276" r:id="rId35"/>
    <p:sldId id="300" r:id="rId36"/>
    <p:sldId id="406" r:id="rId37"/>
    <p:sldId id="301" r:id="rId38"/>
    <p:sldId id="339" r:id="rId39"/>
    <p:sldId id="330" r:id="rId40"/>
    <p:sldId id="378" r:id="rId41"/>
    <p:sldId id="379" r:id="rId42"/>
    <p:sldId id="340" r:id="rId43"/>
    <p:sldId id="341" r:id="rId44"/>
    <p:sldId id="342" r:id="rId45"/>
    <p:sldId id="323" r:id="rId46"/>
    <p:sldId id="408" r:id="rId47"/>
    <p:sldId id="316" r:id="rId48"/>
    <p:sldId id="290" r:id="rId49"/>
    <p:sldId id="317" r:id="rId50"/>
    <p:sldId id="318" r:id="rId51"/>
    <p:sldId id="397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1" r:id="rId63"/>
    <p:sldId id="390" r:id="rId64"/>
    <p:sldId id="392" r:id="rId65"/>
    <p:sldId id="393" r:id="rId66"/>
    <p:sldId id="394" r:id="rId67"/>
    <p:sldId id="395" r:id="rId68"/>
    <p:sldId id="396" r:id="rId69"/>
  </p:sldIdLst>
  <p:sldSz cx="9144000" cy="6858000" type="screen4x3"/>
  <p:notesSz cx="6858000" cy="9144000"/>
  <p:custDataLst>
    <p:tags r:id="rId7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402"/>
            <p14:sldId id="401"/>
            <p14:sldId id="400"/>
            <p14:sldId id="399"/>
            <p14:sldId id="398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403"/>
            <p14:sldId id="296"/>
            <p14:sldId id="299"/>
            <p14:sldId id="405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406"/>
            <p14:sldId id="301"/>
            <p14:sldId id="339"/>
            <p14:sldId id="330"/>
            <p14:sldId id="378"/>
            <p14:sldId id="379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408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229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8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tags" Target="tags/tag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Dual-effector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Relationship Id="rId8" Type="http://schemas.openxmlformats.org/officeDocument/2006/relationships/image" Target="../media/image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GLUT4 Mediated Glucose Uptake 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Passive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Neurosecretion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Cotransport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Transcriptional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7A95F82344240F1BF0FF86AD581878CChart2016032812391626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types of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49C68065F24426C9B4ACE621D055452Chart2016032812391606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hormone, other than glucagon activates </a:t>
            </a: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r>
              <a:rPr lang="en-US" dirty="0" smtClean="0">
                <a:latin typeface="Calibri" charset="0"/>
                <a:ea typeface="MS PGothic" charset="0"/>
              </a:rPr>
              <a:t> via PKA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A71AC11842314D5DA9352FA25CA80F67Chart2016032812394106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ECFD246A2BA435E9600E9A12A7041A1Chart2016032812391606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528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</a:t>
            </a:r>
            <a:r>
              <a:rPr lang="en-US" b="1" u="sng" dirty="0" smtClean="0">
                <a:latin typeface="Calibri" charset="0"/>
                <a:ea typeface="MS PGothic" charset="0"/>
              </a:rPr>
              <a:t>different</a:t>
            </a:r>
            <a:r>
              <a:rPr lang="en-US" dirty="0" smtClean="0">
                <a:latin typeface="Calibri" charset="0"/>
                <a:ea typeface="MS PGothic" charset="0"/>
              </a:rPr>
              <a:t> between glucagon and adrenaline induced glycogen breakdown?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Receptors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PKA Activation Is Important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Postranslational</a:t>
            </a:r>
            <a:r>
              <a:rPr lang="en-US" dirty="0" smtClean="0">
                <a:latin typeface="Calibri" charset="0"/>
                <a:ea typeface="MS PGothic" charset="0"/>
              </a:rPr>
              <a:t> Modifications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Very Rapid</a:t>
            </a:r>
          </a:p>
        </p:txBody>
      </p:sp>
      <p:pic>
        <p:nvPicPr>
          <p:cNvPr id="2" name="TPChart" descr="ADA3C8C3DDFE40B8A57760E0864647B7Chart2016032812420765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Can you recapitulate all the effects of GH by Providing IGF-1?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355C5CF5589E41B39E373E7E3FBFE1DAChart2016032812391607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328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giving insulin “effective” for type 2 diabetes?</a:t>
            </a:r>
          </a:p>
          <a:p>
            <a:r>
              <a:rPr lang="en-US" dirty="0" smtClean="0"/>
              <a:t>Why is it a poor long-term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02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Chronically elevated glucocorticoid signaling would cause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Hyperglycemia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growth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605917CDD8C94B44845D4A41BE4A31A5Chart2016032812391623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CAI1"/>
          <p:cNvSpPr/>
          <p:nvPr>
            <p:custDataLst>
              <p:tags r:id="rId4"/>
            </p:custDataLst>
          </p:nvPr>
        </p:nvSpPr>
        <p:spPr>
          <a:xfrm>
            <a:off x="1037590" y="2133600"/>
            <a:ext cx="256698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131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A patient has a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sz="3200" dirty="0" smtClean="0">
                <a:latin typeface="Calibri" charset="0"/>
                <a:ea typeface="MS PGothic" charset="0"/>
              </a:rPr>
              <a:t>, we expect that this the patient should have: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T</a:t>
            </a:r>
            <a:r>
              <a:rPr lang="en-US" dirty="0" smtClean="0">
                <a:latin typeface="Calibri" charset="0"/>
                <a:ea typeface="MS PGothic" charset="0"/>
              </a:rPr>
              <a:t>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lipolysis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Increased salt </a:t>
            </a:r>
            <a:r>
              <a:rPr lang="en-US" dirty="0" smtClean="0">
                <a:latin typeface="Calibri" charset="0"/>
                <a:ea typeface="MS PGothic" charset="0"/>
              </a:rPr>
              <a:t>retention</a:t>
            </a:r>
          </a:p>
        </p:txBody>
      </p:sp>
      <p:pic>
        <p:nvPicPr>
          <p:cNvPr id="3" name="TPChart" descr="42725EE347B14F148181FF77C400322DChart2016032812391626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50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47857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270034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55C5CF5589E41B39E373E7E3FBFE1DA"/>
  <p:tag name="AUTOOPENPOLL" val="False"/>
  <p:tag name="TYPE" val="TrueFalse"/>
  <p:tag name="TPSLIDEBULLETSTYLE" val="2"/>
  <p:tag name="HASRESULTS" val="True"/>
  <p:tag name="RESULTS" val="Can you recapitulate all the effects of GH by Providing IGF-1?[;crlf;]51[;]89[;]51[;]False[;]0[;][;crlf;]1.8039[;]2[;]0.397[;]0.1576[;crlf;]10[;]0[;]True1[;]True[;][;crlf;]41[;]0[;]False2[;]False[;][;crlf;]"/>
  <p:tag name="TPQUESTIONXML" val="&lt;?xml version=&quot;1.0&quot; encoding=&quot;UTF-8&quot; standalone=&quot;yes&quot;?&gt;&lt;questionlist&gt;&lt;properties&gt;&lt;guid&gt;CF7ED20BA5334F41AEE96594D4FFB789&lt;/guid&gt;&lt;date&gt;3/28/2016 12:39:1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55C5CF5589E41B39E373E7E3FBFE1DA&lt;/guid&gt;&lt;repollguid&gt;7338996356D244EFBD954F1D8B81EA19&lt;/repollguid&gt;&lt;sourceid&gt;511F279B9D804716BE2FA64EB1C57FD5&lt;/sourceid&gt;&lt;questiontext&gt;Can you recapitulate all the effects of GH by Providing IGF-1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B628DE82078D47CD8B21C7B1FC161254&lt;/guid&gt;&lt;answertext&gt;True&lt;/answertext&gt;&lt;valuetype&gt;0&lt;/valuetype&gt;&lt;/answer&gt;&lt;answer&gt;&lt;guid&gt;212482CCD7B44A52B0167178EB943C88&lt;/guid&gt;&lt;answertext&gt;Fals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05917CDD8C94B44845D4A41BE4A31A5"/>
  <p:tag name="AUTOOPENPOLL" val="False"/>
  <p:tag name="TYPE" val="MultiChoiceSlide"/>
  <p:tag name="TPSLIDEBULLETSTYLE" val="2"/>
  <p:tag name="HASRESULTS" val="True"/>
  <p:tag name="RESULTS" val="Chronically elevated glucocorticoid signaling would cause[;crlf;]87[;]89[;]87[;]False[;]68[;][;crlf;]1.9655[;]2[;]0.5959[;]0.3551[;crlf;]13[;]-1[;]Hypoglycemia1[;]Hypoglycemia[;][;crlf;]68[;]1[;]Hyperglycemia2[;]Hyperglycemia[;][;crlf;]2[;]-1[;]Muscle growth3[;]Muscle growth[;][;crlf;]4[;]-1[;]All of the above4[;]All of the above[;][;crlf;]"/>
  <p:tag name="TPQUESTIONXML" val="&lt;?xml version=&quot;1.0&quot; encoding=&quot;UTF-8&quot; standalone=&quot;yes&quot;?&gt;&lt;questionlist&gt;&lt;properties&gt;&lt;guid&gt;2D6D95F55A1E4868A97946E79A1A7DA5&lt;/guid&gt;&lt;date&gt;3/28/2016 12:39:1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05917CDD8C94B44845D4A41BE4A31A5&lt;/guid&gt;&lt;repollguid&gt;D79C7B7D04BA4EA4ACEAD3D53738FB47&lt;/repollguid&gt;&lt;sourceid&gt;7F26B55FA2CE431BBC933E2CBA2D8E1D&lt;/sourceid&gt;&lt;questiontext&gt;Chronically elevated glucocorticoid signaling would cau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B719C0CC6C643BE929C25366A03C2E5&lt;/guid&gt;&lt;answertext&gt;Hypoglycemia&lt;/answertext&gt;&lt;valuetype&gt;-1&lt;/valuetype&gt;&lt;/answer&gt;&lt;answer&gt;&lt;guid&gt;435A1C176EB74A14B94DE416D8F6149E&lt;/guid&gt;&lt;answertext&gt;Hyperglycemia&lt;/answertext&gt;&lt;valuetype&gt;1&lt;/valuetype&gt;&lt;/answer&gt;&lt;answer&gt;&lt;guid&gt;51BFC4DCEFD44397B5C696976F224968&lt;/guid&gt;&lt;answertext&gt;Muscle growth&lt;/answertext&gt;&lt;valuetype&gt;-1&lt;/valuetype&gt;&lt;/answer&gt;&lt;answer&gt;&lt;guid&gt;3566C13AC5054D7294BC6AC6C3BF6A08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TPSLIDEBULLETSTYLE" val="2"/>
  <p:tag name="HASRESULTS" val="True"/>
  <p:tag name="RESULTS" val="How Is Specificity Achieved in Hypothalamlic-Anterior Pituitary Signaling[;crlf;]76[;]87[;]76[;]False[;]32[;][;crlf;]2.4737[;]3[;]1.3521[;]1.8283[;crlf;]32[;]1[;]Specialized target cells1[;]Specialized target cells[;][;crlf;]4[;]-1[;]Specific and direct neuronal connections2[;]Specific and direct neuronal connections[;][;crlf;]12[;]-1[;]Different types of signaling cascades3[;]Different types of signaling cascades[;][;crlf;]28[;]-1[;]All of the above4[;]All of the above[;][;crlf;]"/>
  <p:tag name="TPQUESTIONXML" val="&lt;?xml version=&quot;1.0&quot; encoding=&quot;UTF-8&quot; standalone=&quot;yes&quot;?&gt;&lt;questionlist&gt;&lt;properties&gt;&lt;guid&gt;70507990BD044B60B00BFD69190BB2ED&lt;/guid&gt;&lt;date&gt;3/28/2016 12:39:1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types of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2725EE347B14F148181FF77C400322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966BFEE6947F4FD19940DD1F5F3A5D13&lt;/guid&gt;&lt;date&gt;3/28/2016 12:39:1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2725EE347B14F148181FF77C400322D&lt;/guid&gt;&lt;repollguid&gt;95B68B3458B64DCFA09477FCAC0A4652&lt;/repollguid&gt;&lt;sourceid&gt;61114D32FDCB4BF5B974B4E92F74A87F&lt;/sourceid&gt;&lt;questiontext&gt;A patient has a pheochromocytoma, we expect that this the patient should have: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F2AB18A8DB2848EAB5568A249E219732&lt;/guid&gt;&lt;answertext&gt;Tachycardia&lt;/answertext&gt;&lt;valuetype&gt;0&lt;/valuetype&gt;&lt;/answer&gt;&lt;answer&gt;&lt;guid&gt;9BB903D79E6B4CE39CE3B2203C86C31D&lt;/guid&gt;&lt;answertext&gt;Reduced gluconeogenesis&lt;/answertext&gt;&lt;valuetype&gt;0&lt;/valuetype&gt;&lt;/answer&gt;&lt;answer&gt;&lt;guid&gt;E29FE315C5DF49FDB79092408C4001FC&lt;/guid&gt;&lt;answertext&gt;Reduced lipolysis&lt;/answertext&gt;&lt;valuetype&gt;0&lt;/valuetype&gt;&lt;/answer&gt;&lt;answer&gt;&lt;guid&gt;AFC1F65CBBAC490EB34ABE569DD042E1&lt;/guid&gt;&lt;answertext&gt;Increased salt retention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7A95F82344240F1BF0FF86AD581878C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943D64343BAA4775B718D92A7E8E88C7&lt;/guid&gt;&lt;date&gt;3/28/2016 12:39:23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7A95F82344240F1BF0FF86AD581878C&lt;/guid&gt;&lt;repollguid&gt;3FD6993B0F43461682E7BA4E0D358452&lt;/repollguid&gt;&lt;sourceid&gt;42FAFABAAEFA46689F09ADE5638E1D63&lt;/sourceid&gt;&lt;questiontext&gt;GLUT4 Mediated Glucose Uptake Is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5937F2EE62CD4389A9D65FBF872B1C9C&lt;/guid&gt;&lt;answertext&gt;Active Transport&lt;/answertext&gt;&lt;valuetype&gt;-1&lt;/valuetype&gt;&lt;/answer&gt;&lt;answer&gt;&lt;guid&gt;4DEC4D7C8BBD41F8870437971612D1F9&lt;/guid&gt;&lt;answertext&gt;Passive Transport&lt;/answertext&gt;&lt;valuetype&gt;1&lt;/valuetype&gt;&lt;/answer&gt;&lt;answer&gt;&lt;guid&gt;9936645EBA3242928FC6EDFFD0F64865&lt;/guid&gt;&lt;answertext&gt;Neurosecretion&lt;/answertext&gt;&lt;valuetype&gt;-1&lt;/valuetype&gt;&lt;/answer&gt;&lt;answer&gt;&lt;guid&gt;30FEC257EA5B4EF69D90ABB462852BC1&lt;/guid&gt;&lt;answertext&gt;Cotransport&lt;/answertext&gt;&lt;valuetype&gt;-1&lt;/valuetype&gt;&lt;/answer&gt;&lt;answer&gt;&lt;guid&gt;7FE72BA57D054609842E7A20017505C9&lt;/guid&gt;&lt;answertext&gt;Transcriptional&lt;/answertext&gt;&lt;valuetype&gt;-1&lt;/valuetype&gt;&lt;/answer&gt;&lt;/answers&gt;&lt;/multichoice&gt;&lt;/questions&gt;&lt;/questionlist&gt;"/>
  <p:tag name="LIVECHARTING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1AC11842314D5DA9352FA25CA80F67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05AF4C4846744FC7B851E142EC195AF6&lt;/guid&gt;&lt;date&gt;3/28/2016 12:41:3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1AC11842314D5DA9352FA25CA80F67&lt;/guid&gt;&lt;repollguid&gt;6D5188F187AF4ED690D77FC9613050DC&lt;/repollguid&gt;&lt;sourceid&gt;C6834506C4B14828A54C6156EB794402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3ABFB7385DB44085A77FEBDE3F741D27&lt;/guid&gt;&lt;answertext&gt;Enter answer text...&lt;/answertext&gt;&lt;valuetype&gt;-1&lt;/valuetype&gt;&lt;/answer&gt;&lt;answer&gt;&lt;guid&gt;1E3E6F0A8B284AB9954276C67C2BA5E2&lt;/guid&gt;&lt;answertext&gt;Enter answer text...&lt;/answertext&gt;&lt;valuetype&gt;-1&lt;/valuetype&gt;&lt;/answer&gt;&lt;answer&gt;&lt;guid&gt;81F8A692FC3F4C2FAB6F8411EAEBCE48&lt;/guid&gt;&lt;answertext&gt;Enter answer text...&lt;/answertext&gt;&lt;valuetype&gt;1&lt;/valuetype&gt;&lt;/answer&gt;&lt;answer&gt;&lt;guid&gt;45CD347CF85C4B57A7B549EBE25D4DCF&lt;/guid&gt;&lt;answertext&gt;Enter answer text...&lt;/answertext&gt;&lt;valuetype&gt;-1&lt;/valuetype&gt;&lt;/answer&gt;&lt;/answers&gt;&lt;/multichoice&gt;&lt;/questions&gt;&lt;/questionlist&gt;"/>
  <p:tag name="LIVECHARTING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DA3C8C3DDFE40B8A57760E0864647B7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BC0248217B794C878DBC4004357D780F&lt;/guid&gt;&lt;date&gt;3/28/2016 12:42:0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DA3C8C3DDFE40B8A57760E0864647B7&lt;/guid&gt;&lt;repollguid&gt;31D2DDABB0144A54A305D12086C85C0D&lt;/repollguid&gt;&lt;sourceid&gt;B2606EC2A1DB43C08E940E807CC58957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4127B3A3BA24B6C9248443B664BEDBC&lt;/guid&gt;&lt;answertext&gt;Enter answer text...&lt;/answertext&gt;&lt;valuetype&gt;0&lt;/valuetype&gt;&lt;/answer&gt;&lt;answer&gt;&lt;guid&gt;7E7155DF4FEB43AAADC89215B9A83F70&lt;/guid&gt;&lt;answertext&gt;Enter answer text...&lt;/answertext&gt;&lt;valuetype&gt;0&lt;/valuetype&gt;&lt;/answer&gt;&lt;answer&gt;&lt;guid&gt;55D0400B89AE4A6EA3FC26AC9E6109D0&lt;/guid&gt;&lt;answertext&gt;Enter answer text...&lt;/answertext&gt;&lt;valuetype&gt;0&lt;/valuetype&gt;&lt;/answer&gt;&lt;answer&gt;&lt;guid&gt;51E275041FDD48E6A3E0C216B38768D0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HASRESULTS" val="True"/>
  <p:tag name="RESULTS" val="Which hormone type is most likely to be able to cross plasma membranes[;crlf;]77[;]82[;]77[;]False[;]52[;][;crlf;]3.1688[;]4[;]1.2629[;]1.5949[;crlf;]17[;]-1[;]An amine such as adrenaline1[;]An amine such as adrenaline[;][;crlf;]5[;]-1[;]A peptide such as insulin2[;]A peptide such as insulin[;][;crlf;]3[;]-1[;]A polypeptide such as FSH3[;]A polypeptide such as FSH[;][;crlf;]52[;]1[;]A steroid such as testosterone4[;]A steroid such as testosterone[;][;crlf;]"/>
  <p:tag name="TPQUESTIONXML" val="&lt;?xml version=&quot;1.0&quot; encoding=&quot;UTF-8&quot; standalone=&quot;yes&quot;?&gt;&lt;questionlist&gt;&lt;properties&gt;&lt;guid&gt;6E44E84604C74E7C89033C7A05FEB8F9&lt;/guid&gt;&lt;date&gt;3/28/2016 12:39:1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1796</TotalTime>
  <Words>2721</Words>
  <Application>Microsoft Macintosh PowerPoint</Application>
  <PresentationFormat>On-screen Show (4:3)</PresentationFormat>
  <Paragraphs>435</Paragraphs>
  <Slides>68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Pancreatic Function and Glucoregulation</vt:lpstr>
      <vt:lpstr>How Is Specificity Achieved in Hypothalamlic-Anterior Pituitary Signaling</vt:lpstr>
      <vt:lpstr>Which hormone type is most likely to be able to cross plasma membranes</vt:lpstr>
      <vt:lpstr>Can you recapitulate all the effects of GH by Providing IGF-1?</vt:lpstr>
      <vt:lpstr>Chronically elevated glucocorticoid signaling would cause</vt:lpstr>
      <vt:lpstr>A patient has a pheochromocytoma, we expect that this the patient should have: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GLUT4 Mediated Glucose Uptake Is</vt:lpstr>
      <vt:lpstr>Glycogenesis</vt:lpstr>
      <vt:lpstr>Glycogenolysis</vt:lpstr>
      <vt:lpstr>What hormone, other than glucagon activates glycogenolysis via PKA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What is different between glucagon and adrenaline induced glycogen breakdown?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Pathophysiology of Glucose Control</vt:lpstr>
      <vt:lpstr>Type I Diabetes Results from a Loss of Beta Cells</vt:lpstr>
      <vt:lpstr>Type II Diabetes</vt:lpstr>
      <vt:lpstr>Why Is There Insulin Resistance</vt:lpstr>
      <vt:lpstr>Discuss Amongst Yourselves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196</cp:revision>
  <dcterms:created xsi:type="dcterms:W3CDTF">2013-10-29T15:49:59Z</dcterms:created>
  <dcterms:modified xsi:type="dcterms:W3CDTF">2016-03-28T17:45:58Z</dcterms:modified>
</cp:coreProperties>
</file>